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8" r:id="rId3"/>
    <p:sldMasterId id="2147483699" r:id="rId4"/>
    <p:sldMasterId id="2147483700" r:id="rId5"/>
    <p:sldMasterId id="214748370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</p:sldIdLst>
  <p:sldSz cy="5143500" cx="9144000"/>
  <p:notesSz cx="6858000" cy="9144000"/>
  <p:embeddedFontLst>
    <p:embeddedFont>
      <p:font typeface="Merriweather Sans"/>
      <p:regular r:id="rId43"/>
      <p:bold r:id="rId44"/>
      <p:italic r:id="rId45"/>
      <p:boldItalic r:id="rId46"/>
    </p:embeddedFont>
    <p:embeddedFont>
      <p:font typeface="Helvetica Neue"/>
      <p:regular r:id="rId47"/>
      <p:bold r:id="rId48"/>
      <p:italic r:id="rId49"/>
      <p:boldItalic r:id="rId50"/>
    </p:embeddedFont>
    <p:embeddedFont>
      <p:font typeface="Helvetica Neue Light"/>
      <p:regular r:id="rId51"/>
      <p:bold r:id="rId52"/>
      <p:italic r:id="rId53"/>
      <p:boldItalic r:id="rId54"/>
    </p:embeddedFont>
    <p:embeddedFont>
      <p:font typeface="Gill Sans"/>
      <p:regular r:id="rId55"/>
      <p:bold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MerriweatherSans-bold.fntdata"/><Relationship Id="rId43" Type="http://schemas.openxmlformats.org/officeDocument/2006/relationships/font" Target="fonts/MerriweatherSans-regular.fntdata"/><Relationship Id="rId46" Type="http://schemas.openxmlformats.org/officeDocument/2006/relationships/font" Target="fonts/MerriweatherSans-boldItalic.fntdata"/><Relationship Id="rId45" Type="http://schemas.openxmlformats.org/officeDocument/2006/relationships/font" Target="fonts/Merriweather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font" Target="fonts/HelveticaNeue-bold.fntdata"/><Relationship Id="rId47" Type="http://schemas.openxmlformats.org/officeDocument/2006/relationships/font" Target="fonts/HelveticaNeue-regular.fntdata"/><Relationship Id="rId49" Type="http://schemas.openxmlformats.org/officeDocument/2006/relationships/font" Target="fonts/HelveticaNeue-italic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HelveticaNeueLight-regular.fntdata"/><Relationship Id="rId50" Type="http://schemas.openxmlformats.org/officeDocument/2006/relationships/font" Target="fonts/HelveticaNeue-boldItalic.fntdata"/><Relationship Id="rId53" Type="http://schemas.openxmlformats.org/officeDocument/2006/relationships/font" Target="fonts/HelveticaNeueLight-italic.fntdata"/><Relationship Id="rId52" Type="http://schemas.openxmlformats.org/officeDocument/2006/relationships/font" Target="fonts/HelveticaNeueLight-bold.fntdata"/><Relationship Id="rId11" Type="http://schemas.openxmlformats.org/officeDocument/2006/relationships/slide" Target="slides/slide4.xml"/><Relationship Id="rId55" Type="http://schemas.openxmlformats.org/officeDocument/2006/relationships/font" Target="fonts/GillSans-regular.fntdata"/><Relationship Id="rId10" Type="http://schemas.openxmlformats.org/officeDocument/2006/relationships/slide" Target="slides/slide3.xml"/><Relationship Id="rId54" Type="http://schemas.openxmlformats.org/officeDocument/2006/relationships/font" Target="fonts/HelveticaNeueLight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56" Type="http://schemas.openxmlformats.org/officeDocument/2006/relationships/font" Target="fonts/GillSans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3" name="Shape 39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0" name="Shape 41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Shape 4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Shape 4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0" name="Shape 47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</a:p>
        </p:txBody>
      </p:sp>
      <p:sp>
        <p:nvSpPr>
          <p:cNvPr id="480" name="Shape 48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</a:p>
        </p:txBody>
      </p:sp>
      <p:sp>
        <p:nvSpPr>
          <p:cNvPr id="498" name="Shape 49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</a:p>
        </p:txBody>
      </p:sp>
      <p:sp>
        <p:nvSpPr>
          <p:cNvPr id="516" name="Shape 51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Shape 5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0" name="Shape 54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Shape 56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3" name="Shape 56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hape 57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2" name="Shape 57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2" name="Shape 5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2" name="Shape 61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8" name="Shape 63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hape 65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3" name="Shape 65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Shape 6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0" name="Shape 68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Shape 68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8" name="Shape 68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Shape 69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5" name="Shape 69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3" name="Shape 70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1" name="Shape 7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Shape 71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0" name="Shape 72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Shape 72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8" name="Shape 7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Shape 7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Shape 7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Shape 75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4" name="Shape 75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" name="Shape 24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buSzPct val="25000"/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&amp; Sub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5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5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5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5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&amp; Bullets cop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393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33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36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5400" lvl="3" marL="939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12700" lvl="4" marL="11557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190500" lvl="0" marL="177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203200" lvl="1" marL="2159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203200" lvl="2" marL="2921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03200" lvl="3" marL="3683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203200" lvl="4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190500" lvl="0" marL="177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203200" lvl="1" marL="2159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203200" lvl="2" marL="2921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03200" lvl="3" marL="3683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203200" lvl="4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 Light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&amp; Subtitl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39700" lvl="0" marL="228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39700" lvl="1" marL="393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39700" lvl="2" marL="55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52400" lvl="3" marL="736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39700" lvl="4" marL="901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&amp; Sub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Horizont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Shape 107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Cent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Vertical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Top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, Bullets &amp; Photo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Shape 123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14300" lvl="0" marL="177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14300" lvl="1" marL="304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01600" lvl="2" marL="431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01600" lvl="3" marL="55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01600" lvl="4" marL="685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39700" lvl="0" marL="228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39700" lvl="1" marL="393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39700" lvl="2" marL="55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52400" lvl="3" marL="736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39700" lvl="4" marL="901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3 Up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Shape 131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Shape 132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000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0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&amp; Subtitle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6315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Shape 15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39700" lvl="0" marL="228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39700" lvl="1" marL="393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39700" lvl="2" marL="55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52400" lvl="3" marL="736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39700" lvl="4" marL="901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Shape 16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&amp; Bullets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406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71428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46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49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12700" lvl="3" marL="9525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5400" lvl="4" marL="11811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68421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&amp; Subtitle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Shape 17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Horizontal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" name="Shape 176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Center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" name="Shape 18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Vertical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Shape 184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176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Shape 18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Top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Shape 18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, Bullets &amp; Photo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Shape 192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14300" lvl="0" marL="177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14300" lvl="1" marL="304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01600" lvl="2" marL="431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01600" lvl="3" marL="55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01600" lvl="4" marL="685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ct val="78571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Shape 19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ullets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139700" lvl="0" marL="228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139700" lvl="1" marL="393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139700" lvl="2" marL="55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152400" lvl="3" marL="736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139700" lvl="4" marL="9017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ct val="73684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Shape 19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 - 3 Up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Shape 200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Shape 201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Shape 20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000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Shape 205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200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Shape 20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hoto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Shape 20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5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-38100" lvl="0" marL="393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12700" lvl="1" marL="533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12700" lvl="2" marL="736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5400" lvl="3" marL="939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12700" lvl="4" marL="11557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ct val="170588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12700" lvl="5" marL="1409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12700" lvl="6" marL="1625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12700" lvl="7" marL="1854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12700" lvl="8" marL="2082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650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fld id="{00000000-1234-1234-1234-123412341234}" type="slidenum">
              <a:rPr b="0" i="0" lang="en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ct val="25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rIns="34275" wrap="square" tIns="34275"/>
          <a:lstStyle>
            <a:lvl1pPr indent="-254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rIns="342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2.png"/><Relationship Id="rId4" Type="http://schemas.openxmlformats.org/officeDocument/2006/relationships/image" Target="../media/image2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4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19.png"/><Relationship Id="rId5" Type="http://schemas.openxmlformats.org/officeDocument/2006/relationships/image" Target="../media/image17.png"/><Relationship Id="rId6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pytorch.org/docs/master/nn.html#nllloss" TargetMode="External"/><Relationship Id="rId4" Type="http://schemas.openxmlformats.org/officeDocument/2006/relationships/hyperlink" Target="http://pytorch.org/docs/master/nn.html#crossentropyloss" TargetMode="External"/><Relationship Id="rId5" Type="http://schemas.openxmlformats.org/officeDocument/2006/relationships/hyperlink" Target="http://willwolf.io/2017/05/18/minimizing_the_negative_log_likelihood_in_english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33.png"/><Relationship Id="rId6" Type="http://schemas.openxmlformats.org/officeDocument/2006/relationships/image" Target="../media/image30.png"/><Relationship Id="rId7" Type="http://schemas.openxmlformats.org/officeDocument/2006/relationships/image" Target="../media/image26.png"/><Relationship Id="rId8" Type="http://schemas.openxmlformats.org/officeDocument/2006/relationships/hyperlink" Target="https://ml4a.github.io/ml4a/looking_inside_neural_nets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33.png"/><Relationship Id="rId7" Type="http://schemas.openxmlformats.org/officeDocument/2006/relationships/hyperlink" Target="https://ml4a.github.io/ml4a/looking_inside_neural_nets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33.png"/><Relationship Id="rId7" Type="http://schemas.openxmlformats.org/officeDocument/2006/relationships/hyperlink" Target="https://ml4a.github.io/ml4a/looking_inside_neural_nets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1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hyperlink" Target="https://ml4a.github.io/ml4a/looking_inside_neural_nets" TargetMode="External"/><Relationship Id="rId7" Type="http://schemas.openxmlformats.org/officeDocument/2006/relationships/image" Target="../media/image35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jpg"/><Relationship Id="rId4" Type="http://schemas.openxmlformats.org/officeDocument/2006/relationships/image" Target="../media/image31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3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5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2.png"/><Relationship Id="rId4" Type="http://schemas.openxmlformats.org/officeDocument/2006/relationships/image" Target="../media/image2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4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35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www.kaggle.com/c/otto-group-product-classification-challenge/dat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8.jpg"/><Relationship Id="rId4" Type="http://schemas.openxmlformats.org/officeDocument/2006/relationships/image" Target="../media/image3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3.png"/><Relationship Id="rId8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7.png"/><Relationship Id="rId1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9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14" name="Shape 2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5" name="Shape 2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217" name="Shape 2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</a:p>
        </p:txBody>
      </p:sp>
      <p:cxnSp>
        <p:nvCxnSpPr>
          <p:cNvPr id="371" name="Shape 37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72" name="Shape 3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Shape 37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374" name="Shape 37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75" name="Shape 375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376" name="Shape 376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77" name="Shape 377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378" name="Shape 378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379" name="Shape 379"/>
          <p:cNvSpPr/>
          <p:nvPr/>
        </p:nvSpPr>
        <p:spPr>
          <a:xfrm>
            <a:off x="5703404" y="1494650"/>
            <a:ext cx="14244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</a:p>
        </p:txBody>
      </p:sp>
      <p:cxnSp>
        <p:nvCxnSpPr>
          <p:cNvPr id="380" name="Shape 380"/>
          <p:cNvCxnSpPr/>
          <p:nvPr/>
        </p:nvCxnSpPr>
        <p:spPr>
          <a:xfrm>
            <a:off x="8411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81" name="Shape 381"/>
          <p:cNvSpPr/>
          <p:nvPr/>
        </p:nvSpPr>
        <p:spPr>
          <a:xfrm>
            <a:off x="11372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382" name="Shape 382"/>
          <p:cNvSpPr/>
          <p:nvPr/>
        </p:nvSpPr>
        <p:spPr>
          <a:xfrm>
            <a:off x="22927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383" name="Shape 383"/>
          <p:cNvCxnSpPr/>
          <p:nvPr/>
        </p:nvCxnSpPr>
        <p:spPr>
          <a:xfrm>
            <a:off x="3023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84" name="Shape 3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1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Shape 385"/>
          <p:cNvSpPr txBox="1"/>
          <p:nvPr/>
        </p:nvSpPr>
        <p:spPr>
          <a:xfrm>
            <a:off x="35991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cxnSp>
        <p:nvCxnSpPr>
          <p:cNvPr id="386" name="Shape 386"/>
          <p:cNvCxnSpPr/>
          <p:nvPr/>
        </p:nvCxnSpPr>
        <p:spPr>
          <a:xfrm>
            <a:off x="51347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cxnSp>
        <p:nvCxnSpPr>
          <p:cNvPr id="387" name="Shape 387"/>
          <p:cNvCxnSpPr/>
          <p:nvPr/>
        </p:nvCxnSpPr>
        <p:spPr>
          <a:xfrm>
            <a:off x="51537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cxnSp>
        <p:nvCxnSpPr>
          <p:cNvPr id="388" name="Shape 388"/>
          <p:cNvCxnSpPr/>
          <p:nvPr/>
        </p:nvCxnSpPr>
        <p:spPr>
          <a:xfrm>
            <a:off x="51633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89" name="Shape 389"/>
          <p:cNvSpPr txBox="1"/>
          <p:nvPr/>
        </p:nvSpPr>
        <p:spPr>
          <a:xfrm>
            <a:off x="52893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390" name="Shape 390"/>
          <p:cNvSpPr/>
          <p:nvPr/>
        </p:nvSpPr>
        <p:spPr>
          <a:xfrm>
            <a:off x="40194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/>
          <p:nvPr>
            <p:ph type="title"/>
          </p:nvPr>
        </p:nvSpPr>
        <p:spPr>
          <a:xfrm>
            <a:off x="431625" y="573725"/>
            <a:ext cx="41310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lang="en"/>
              <a:t>Meet 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</a:p>
        </p:txBody>
      </p:sp>
      <p:sp>
        <p:nvSpPr>
          <p:cNvPr id="396" name="Shape 396"/>
          <p:cNvSpPr txBox="1"/>
          <p:nvPr/>
        </p:nvSpPr>
        <p:spPr>
          <a:xfrm>
            <a:off x="1543998" y="2607562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cxnSp>
        <p:nvCxnSpPr>
          <p:cNvPr id="397" name="Shape 397"/>
          <p:cNvCxnSpPr/>
          <p:nvPr/>
        </p:nvCxnSpPr>
        <p:spPr>
          <a:xfrm flipH="1" rot="10800000">
            <a:off x="3146275" y="2241925"/>
            <a:ext cx="1092600" cy="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cxnSp>
        <p:nvCxnSpPr>
          <p:cNvPr id="398" name="Shape 398"/>
          <p:cNvCxnSpPr/>
          <p:nvPr/>
        </p:nvCxnSpPr>
        <p:spPr>
          <a:xfrm>
            <a:off x="3185425" y="2915275"/>
            <a:ext cx="1078800" cy="12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cxnSp>
        <p:nvCxnSpPr>
          <p:cNvPr id="399" name="Shape 399"/>
          <p:cNvCxnSpPr/>
          <p:nvPr/>
        </p:nvCxnSpPr>
        <p:spPr>
          <a:xfrm>
            <a:off x="3211525" y="3511525"/>
            <a:ext cx="1055400" cy="21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400" name="Shape 400"/>
          <p:cNvSpPr/>
          <p:nvPr/>
        </p:nvSpPr>
        <p:spPr>
          <a:xfrm>
            <a:off x="2040400" y="2010172"/>
            <a:ext cx="1152600" cy="16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pic>
        <p:nvPicPr>
          <p:cNvPr descr="Image" id="401" name="Shape 4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6684" y="2691614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Shape 402"/>
          <p:cNvSpPr txBox="1"/>
          <p:nvPr/>
        </p:nvSpPr>
        <p:spPr>
          <a:xfrm>
            <a:off x="3074325" y="4105375"/>
            <a:ext cx="1488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Scores (Logits)</a:t>
            </a:r>
          </a:p>
        </p:txBody>
      </p:sp>
      <p:sp>
        <p:nvSpPr>
          <p:cNvPr id="403" name="Shape 403"/>
          <p:cNvSpPr txBox="1"/>
          <p:nvPr/>
        </p:nvSpPr>
        <p:spPr>
          <a:xfrm>
            <a:off x="3344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</a:p>
        </p:txBody>
      </p:sp>
      <p:sp>
        <p:nvSpPr>
          <p:cNvPr id="404" name="Shape 404"/>
          <p:cNvSpPr txBox="1"/>
          <p:nvPr/>
        </p:nvSpPr>
        <p:spPr>
          <a:xfrm>
            <a:off x="3344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.0</a:t>
            </a:r>
          </a:p>
        </p:txBody>
      </p:sp>
      <p:sp>
        <p:nvSpPr>
          <p:cNvPr id="405" name="Shape 405"/>
          <p:cNvSpPr txBox="1"/>
          <p:nvPr/>
        </p:nvSpPr>
        <p:spPr>
          <a:xfrm>
            <a:off x="3344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.1</a:t>
            </a:r>
          </a:p>
        </p:txBody>
      </p:sp>
      <p:pic>
        <p:nvPicPr>
          <p:cNvPr id="406" name="Shape 4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6928" y="637650"/>
            <a:ext cx="4149885" cy="9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Shape 4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70875" y="1588775"/>
            <a:ext cx="443400" cy="5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>
            <p:ph type="title"/>
          </p:nvPr>
        </p:nvSpPr>
        <p:spPr>
          <a:xfrm>
            <a:off x="431625" y="573725"/>
            <a:ext cx="41310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lang="en"/>
              <a:t>Meet 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</a:p>
        </p:txBody>
      </p:sp>
      <p:cxnSp>
        <p:nvCxnSpPr>
          <p:cNvPr id="413" name="Shape 413"/>
          <p:cNvCxnSpPr/>
          <p:nvPr/>
        </p:nvCxnSpPr>
        <p:spPr>
          <a:xfrm>
            <a:off x="5670341" y="224193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414" name="Shape 4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3087" y="2582560"/>
            <a:ext cx="422261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Shape 415"/>
          <p:cNvSpPr txBox="1"/>
          <p:nvPr/>
        </p:nvSpPr>
        <p:spPr>
          <a:xfrm>
            <a:off x="6135977" y="2119725"/>
            <a:ext cx="837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(y=0)</a:t>
            </a:r>
          </a:p>
        </p:txBody>
      </p:sp>
      <p:cxnSp>
        <p:nvCxnSpPr>
          <p:cNvPr id="416" name="Shape 416"/>
          <p:cNvCxnSpPr/>
          <p:nvPr/>
        </p:nvCxnSpPr>
        <p:spPr>
          <a:xfrm>
            <a:off x="5689391" y="2918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417" name="Shape 417"/>
          <p:cNvSpPr txBox="1"/>
          <p:nvPr/>
        </p:nvSpPr>
        <p:spPr>
          <a:xfrm>
            <a:off x="6231226" y="2796000"/>
            <a:ext cx="687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 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 y=1)</a:t>
            </a:r>
          </a:p>
        </p:txBody>
      </p:sp>
      <p:cxnSp>
        <p:nvCxnSpPr>
          <p:cNvPr id="418" name="Shape 418"/>
          <p:cNvCxnSpPr/>
          <p:nvPr/>
        </p:nvCxnSpPr>
        <p:spPr>
          <a:xfrm>
            <a:off x="5698916" y="3513518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419" name="Shape 419"/>
          <p:cNvSpPr txBox="1"/>
          <p:nvPr/>
        </p:nvSpPr>
        <p:spPr>
          <a:xfrm>
            <a:off x="6240752" y="3391300"/>
            <a:ext cx="687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 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(y=</a:t>
            </a: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</a:p>
        </p:txBody>
      </p:sp>
      <p:sp>
        <p:nvSpPr>
          <p:cNvPr id="420" name="Shape 420"/>
          <p:cNvSpPr/>
          <p:nvPr/>
        </p:nvSpPr>
        <p:spPr>
          <a:xfrm>
            <a:off x="4257800" y="2086375"/>
            <a:ext cx="1424400" cy="16446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</a:p>
        </p:txBody>
      </p:sp>
      <p:sp>
        <p:nvSpPr>
          <p:cNvPr id="421" name="Shape 421"/>
          <p:cNvSpPr txBox="1"/>
          <p:nvPr/>
        </p:nvSpPr>
        <p:spPr>
          <a:xfrm>
            <a:off x="1543998" y="2607562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cxnSp>
        <p:nvCxnSpPr>
          <p:cNvPr id="422" name="Shape 422"/>
          <p:cNvCxnSpPr/>
          <p:nvPr/>
        </p:nvCxnSpPr>
        <p:spPr>
          <a:xfrm flipH="1" rot="10800000">
            <a:off x="3146275" y="2241925"/>
            <a:ext cx="1092600" cy="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cxnSp>
        <p:nvCxnSpPr>
          <p:cNvPr id="423" name="Shape 423"/>
          <p:cNvCxnSpPr/>
          <p:nvPr/>
        </p:nvCxnSpPr>
        <p:spPr>
          <a:xfrm>
            <a:off x="3185425" y="2915275"/>
            <a:ext cx="1078800" cy="12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cxnSp>
        <p:nvCxnSpPr>
          <p:cNvPr id="424" name="Shape 424"/>
          <p:cNvCxnSpPr/>
          <p:nvPr/>
        </p:nvCxnSpPr>
        <p:spPr>
          <a:xfrm>
            <a:off x="3211525" y="3511525"/>
            <a:ext cx="1055400" cy="21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425" name="Shape 425"/>
          <p:cNvSpPr/>
          <p:nvPr/>
        </p:nvSpPr>
        <p:spPr>
          <a:xfrm>
            <a:off x="2040400" y="2010172"/>
            <a:ext cx="1152600" cy="16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pic>
        <p:nvPicPr>
          <p:cNvPr descr="Image" id="426" name="Shape 4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6684" y="2691614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Shape 427"/>
          <p:cNvSpPr txBox="1"/>
          <p:nvPr/>
        </p:nvSpPr>
        <p:spPr>
          <a:xfrm>
            <a:off x="3074325" y="4105375"/>
            <a:ext cx="1488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Scores (Logits)</a:t>
            </a:r>
          </a:p>
        </p:txBody>
      </p:sp>
      <p:sp>
        <p:nvSpPr>
          <p:cNvPr id="428" name="Shape 428"/>
          <p:cNvSpPr txBox="1"/>
          <p:nvPr/>
        </p:nvSpPr>
        <p:spPr>
          <a:xfrm>
            <a:off x="5792075" y="4126725"/>
            <a:ext cx="1884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Probabilities</a:t>
            </a:r>
          </a:p>
        </p:txBody>
      </p:sp>
      <p:sp>
        <p:nvSpPr>
          <p:cNvPr id="429" name="Shape 429"/>
          <p:cNvSpPr txBox="1"/>
          <p:nvPr/>
        </p:nvSpPr>
        <p:spPr>
          <a:xfrm>
            <a:off x="3344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</a:p>
        </p:txBody>
      </p:sp>
      <p:sp>
        <p:nvSpPr>
          <p:cNvPr id="430" name="Shape 430"/>
          <p:cNvSpPr txBox="1"/>
          <p:nvPr/>
        </p:nvSpPr>
        <p:spPr>
          <a:xfrm>
            <a:off x="3344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1.0</a:t>
            </a:r>
          </a:p>
        </p:txBody>
      </p:sp>
      <p:sp>
        <p:nvSpPr>
          <p:cNvPr id="431" name="Shape 431"/>
          <p:cNvSpPr txBox="1"/>
          <p:nvPr/>
        </p:nvSpPr>
        <p:spPr>
          <a:xfrm>
            <a:off x="3344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0.1</a:t>
            </a:r>
          </a:p>
        </p:txBody>
      </p:sp>
      <p:sp>
        <p:nvSpPr>
          <p:cNvPr id="432" name="Shape 432"/>
          <p:cNvSpPr txBox="1"/>
          <p:nvPr/>
        </p:nvSpPr>
        <p:spPr>
          <a:xfrm>
            <a:off x="5630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0.7</a:t>
            </a:r>
          </a:p>
        </p:txBody>
      </p:sp>
      <p:sp>
        <p:nvSpPr>
          <p:cNvPr id="433" name="Shape 433"/>
          <p:cNvSpPr txBox="1"/>
          <p:nvPr/>
        </p:nvSpPr>
        <p:spPr>
          <a:xfrm>
            <a:off x="5630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0.2</a:t>
            </a:r>
          </a:p>
        </p:txBody>
      </p:sp>
      <p:sp>
        <p:nvSpPr>
          <p:cNvPr id="434" name="Shape 434"/>
          <p:cNvSpPr txBox="1"/>
          <p:nvPr/>
        </p:nvSpPr>
        <p:spPr>
          <a:xfrm>
            <a:off x="5630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0.1</a:t>
            </a:r>
          </a:p>
        </p:txBody>
      </p:sp>
      <p:pic>
        <p:nvPicPr>
          <p:cNvPr id="435" name="Shape 4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6928" y="637650"/>
            <a:ext cx="4149885" cy="9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Shape 4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70875" y="1588775"/>
            <a:ext cx="443400" cy="5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Shape 4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20745"/>
            <a:ext cx="9143999" cy="5022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Shape 4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9875" y="2986575"/>
            <a:ext cx="33975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Shape 4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4750" y="1065775"/>
            <a:ext cx="443400" cy="5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Shape 4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1400" y="2785600"/>
            <a:ext cx="339750" cy="72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Shape 4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3050" y="869725"/>
            <a:ext cx="33975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Shape 4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95750" y="942975"/>
            <a:ext cx="443400" cy="35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Shape 4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03426" y="836201"/>
            <a:ext cx="175874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Shape 44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95005" y="696350"/>
            <a:ext cx="518895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Shape 44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51350" y="2861800"/>
            <a:ext cx="339750" cy="606696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Shape 450"/>
          <p:cNvSpPr/>
          <p:nvPr/>
        </p:nvSpPr>
        <p:spPr>
          <a:xfrm>
            <a:off x="3536625" y="48572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</a:p>
        </p:txBody>
      </p:sp>
      <p:sp>
        <p:nvSpPr>
          <p:cNvPr id="451" name="Shape 451"/>
          <p:cNvSpPr/>
          <p:nvPr/>
        </p:nvSpPr>
        <p:spPr>
          <a:xfrm>
            <a:off x="5862175" y="0"/>
            <a:ext cx="3384000" cy="485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2" name="Shape 452"/>
          <p:cNvSpPr/>
          <p:nvPr/>
        </p:nvSpPr>
        <p:spPr>
          <a:xfrm>
            <a:off x="5701275" y="2682425"/>
            <a:ext cx="3384000" cy="183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Shape 457"/>
          <p:cNvGrpSpPr/>
          <p:nvPr/>
        </p:nvGrpSpPr>
        <p:grpSpPr>
          <a:xfrm>
            <a:off x="76200" y="120745"/>
            <a:ext cx="9143999" cy="5022756"/>
            <a:chOff x="76200" y="120745"/>
            <a:chExt cx="9143999" cy="5022756"/>
          </a:xfrm>
        </p:grpSpPr>
        <p:pic>
          <p:nvPicPr>
            <p:cNvPr id="458" name="Shape 45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9" name="Shape 45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0" name="Shape 46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1" name="Shape 46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2" name="Shape 46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3" name="Shape 46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4" name="Shape 46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5" name="Shape 46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6" name="Shape 466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7" name="Shape 467"/>
          <p:cNvSpPr/>
          <p:nvPr/>
        </p:nvSpPr>
        <p:spPr>
          <a:xfrm>
            <a:off x="3536625" y="48572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Cost function: cross entropy</a:t>
            </a:r>
          </a:p>
        </p:txBody>
      </p:sp>
      <p:pic>
        <p:nvPicPr>
          <p:cNvPr id="473" name="Shape 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600" y="1224100"/>
            <a:ext cx="3967050" cy="2471674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Shape 474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</a:p>
        </p:txBody>
      </p:sp>
      <p:pic>
        <p:nvPicPr>
          <p:cNvPr id="475" name="Shape 4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3650" y="2197785"/>
            <a:ext cx="196775" cy="351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Shape 4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5150" y="1491215"/>
            <a:ext cx="441600" cy="706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Shape 4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2650" y="2276500"/>
            <a:ext cx="4160250" cy="590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</a:p>
        </p:txBody>
      </p:sp>
      <p:sp>
        <p:nvSpPr>
          <p:cNvPr id="483" name="Shape 483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Cost function: cross entropy</a:t>
            </a:r>
          </a:p>
        </p:txBody>
      </p:sp>
      <p:sp>
        <p:nvSpPr>
          <p:cNvPr id="484" name="Shape 484"/>
          <p:cNvSpPr txBox="1"/>
          <p:nvPr/>
        </p:nvSpPr>
        <p:spPr>
          <a:xfrm>
            <a:off x="3918675" y="1569225"/>
            <a:ext cx="4944900" cy="2765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 entropy example</a:t>
            </a:r>
          </a:p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numpy </a:t>
            </a: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np</a:t>
            </a:r>
          </a:p>
          <a:p>
            <a:pPr lvl="0">
              <a:spcBef>
                <a:spcPts val="0"/>
              </a:spcBef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hot</a:t>
            </a:r>
          </a:p>
          <a:p>
            <a:pPr lvl="0">
              <a:spcBef>
                <a:spcPts val="0"/>
              </a:spcBef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0: 1 0 0 0</a:t>
            </a:r>
          </a:p>
          <a:p>
            <a:pPr lvl="0">
              <a:spcBef>
                <a:spcPts val="0"/>
              </a:spcBef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1: 0 1 0 0</a:t>
            </a:r>
          </a:p>
          <a:p>
            <a:pPr lvl="0">
              <a:spcBef>
                <a:spcPts val="0"/>
              </a:spcBef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2: 0 0 1 0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0.7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"loss1 = "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np.sum(-Y * np.log(Y_pred1)))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"loss2 = "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np.sum(-Y * np.log(Y_pred2)))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85" name="Shape 485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486" name="Shape 48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7" name="Shape 48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8" name="Shape 48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9" name="Shape 48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0" name="Shape 49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1" name="Shape 49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2" name="Shape 49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3" name="Shape 49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4" name="Shape 494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95" name="Shape 49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 txBox="1"/>
          <p:nvPr>
            <p:ph type="title"/>
          </p:nvPr>
        </p:nvSpPr>
        <p:spPr>
          <a:xfrm>
            <a:off x="-8188" y="-1845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lang="en" sz="3400"/>
              <a:t>C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ross entropy in PyTorch</a:t>
            </a:r>
          </a:p>
        </p:txBody>
      </p:sp>
      <p:sp>
        <p:nvSpPr>
          <p:cNvPr id="501" name="Shape 501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</a:p>
        </p:txBody>
      </p:sp>
      <p:sp>
        <p:nvSpPr>
          <p:cNvPr id="502" name="Shape 502"/>
          <p:cNvSpPr txBox="1"/>
          <p:nvPr/>
        </p:nvSpPr>
        <p:spPr>
          <a:xfrm>
            <a:off x="3607925" y="1010325"/>
            <a:ext cx="5426100" cy="3629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Softmax + CrossEntropy (logSoftmax + NLLLoss)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nn.CrossEntropyLoss()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target is of size nBatch</a:t>
            </a:r>
          </a:p>
          <a:p>
            <a:pPr lv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each element in target has to have 0 &lt;= value &lt; nClasses (0-2)</a:t>
            </a:r>
          </a:p>
          <a:p>
            <a:pPr lv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class, not one-hot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Variable(torch.LongTensor([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requires_grad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of size nBatch x nClasses = 1 x 4</a:t>
            </a:r>
          </a:p>
          <a:p>
            <a:pPr lv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Y_pred are logits (not softmax)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l1 = loss(Y_pred1, Y)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l2 = loss(Y_pred2, Y)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"PyTorch Loss1 =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l1.data, 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"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PyTorch Loss2="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l2.data)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03" name="Shape 503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504" name="Shape 50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5" name="Shape 50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6" name="Shape 50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7" name="Shape 50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8" name="Shape 50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9" name="Shape 50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0" name="Shape 51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1" name="Shape 51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2" name="Shape 512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13" name="Shape 5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/>
          <p:nvPr>
            <p:ph type="title"/>
          </p:nvPr>
        </p:nvSpPr>
        <p:spPr>
          <a:xfrm>
            <a:off x="-8188" y="-1845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lang="en" sz="3400"/>
              <a:t>C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ross entropy in PyTorch</a:t>
            </a:r>
          </a:p>
        </p:txBody>
      </p:sp>
      <p:sp>
        <p:nvSpPr>
          <p:cNvPr id="519" name="Shape 519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</a:p>
        </p:txBody>
      </p:sp>
      <p:sp>
        <p:nvSpPr>
          <p:cNvPr id="520" name="Shape 520"/>
          <p:cNvSpPr txBox="1"/>
          <p:nvPr/>
        </p:nvSpPr>
        <p:spPr>
          <a:xfrm>
            <a:off x="3607925" y="866725"/>
            <a:ext cx="5426100" cy="3914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Softmax + CrossEntropy (logSoftmax + NLLLoss)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nn.CrossEntropyLoss()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target is of size nBatch</a:t>
            </a:r>
          </a:p>
          <a:p>
            <a:pPr lvl="0" rt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element in target has to have 0 &lt;= value &lt; nClasses (0-2)</a:t>
            </a:r>
          </a:p>
          <a:p>
            <a:pPr lvl="0" rt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class, not one-hot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Variable(torch.LongTensor([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requires_grad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of size nBatch x nClasses = 2 x 4</a:t>
            </a:r>
          </a:p>
          <a:p>
            <a:pPr lvl="0">
              <a:spcBef>
                <a:spcPts val="0"/>
              </a:spcBef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Y_pred are logits (not softmax)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0.9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0.8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l1 = loss(Y_pred1, Y)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l2 = loss(Y_pred2, Y)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"Batch Loss1 =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l1.data,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 Loss2="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l2.data)</a:t>
            </a:r>
          </a:p>
        </p:txBody>
      </p:sp>
      <p:grpSp>
        <p:nvGrpSpPr>
          <p:cNvPr id="521" name="Shape 521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522" name="Shape 5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3" name="Shape 5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Shape 5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Shape 5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6" name="Shape 5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7" name="Shape 5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8" name="Shape 52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9" name="Shape 529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0" name="Shape 53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31" name="Shape 53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rIns="34275" wrap="square" tIns="342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Exercise</a:t>
            </a:r>
            <a:r>
              <a:rPr lang="en"/>
              <a:t> 9-1: CrossEntropyLoss VS NLLLoss</a:t>
            </a:r>
          </a:p>
        </p:txBody>
      </p:sp>
      <p:sp>
        <p:nvSpPr>
          <p:cNvPr id="537" name="Shape 537"/>
          <p:cNvSpPr txBox="1"/>
          <p:nvPr>
            <p:ph idx="1" type="body"/>
          </p:nvPr>
        </p:nvSpPr>
        <p:spPr>
          <a:xfrm>
            <a:off x="495450" y="1595075"/>
            <a:ext cx="8280900" cy="2711400"/>
          </a:xfrm>
          <a:prstGeom prst="rect">
            <a:avLst/>
          </a:prstGeom>
        </p:spPr>
        <p:txBody>
          <a:bodyPr anchorCtr="0" anchor="ctr" bIns="34275" lIns="34275" rIns="34275" wrap="square" tIns="3427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2400"/>
              <a:t>What are the differences?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2400"/>
              <a:t>Check out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http://pytorch.org/docs/master/nn.html#nllloss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2000" u="sng">
                <a:solidFill>
                  <a:schemeClr val="hlink"/>
                </a:solidFill>
                <a:hlinkClick r:id="rId4"/>
              </a:rPr>
              <a:t>http://pytorch.org/docs/master/nn.html#crossentropyloss</a:t>
            </a:r>
          </a:p>
          <a:p>
            <a:pPr indent="-355600" lvl="0" marL="457200" rtl="0">
              <a:spcBef>
                <a:spcPts val="0"/>
              </a:spcBef>
              <a:buSzPct val="100000"/>
            </a:pPr>
            <a:r>
              <a:rPr lang="en"/>
              <a:t>Minimizing the Negative Log-Likelihood, in English </a:t>
            </a:r>
            <a:r>
              <a:rPr lang="en" sz="2000" u="sng">
                <a:solidFill>
                  <a:schemeClr val="hlink"/>
                </a:solidFill>
                <a:hlinkClick r:id="rId5"/>
              </a:rPr>
              <a:t>http://willwolf.io/2017/05/18/minimizing_the_negative_log_likelihood_in_english/</a:t>
            </a:r>
            <a:r>
              <a:rPr lang="en" sz="2000"/>
              <a:t> 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rIns="34275" wrap="square" tIns="342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Call for Comments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800"/>
              <a:t>Please feel free to add comments directly on these slides.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</a:p>
        </p:txBody>
      </p:sp>
      <p:pic>
        <p:nvPicPr>
          <p:cNvPr id="226" name="Shape 2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2" name="Shape 542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543" name="Shape 543"/>
          <p:cNvSpPr/>
          <p:nvPr/>
        </p:nvSpPr>
        <p:spPr>
          <a:xfrm>
            <a:off x="4786574" y="1762273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pic>
        <p:nvPicPr>
          <p:cNvPr descr="Image" id="544" name="Shape 5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8049" y="2106051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Shape 545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546" name="Shape 546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547" name="Shape 547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548" name="Shape 548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549" name="Shape 549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</a:p>
        </p:txBody>
      </p:sp>
      <p:sp>
        <p:nvSpPr>
          <p:cNvPr id="550" name="Shape 550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551" name="Shape 551"/>
          <p:cNvSpPr/>
          <p:nvPr/>
        </p:nvSpPr>
        <p:spPr>
          <a:xfrm>
            <a:off x="5949804" y="1762273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1"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</a:t>
            </a:r>
            <a:r>
              <a:rPr b="1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</a:p>
        </p:txBody>
      </p:sp>
      <p:sp>
        <p:nvSpPr>
          <p:cNvPr id="552" name="Shape 552"/>
          <p:cNvSpPr txBox="1"/>
          <p:nvPr/>
        </p:nvSpPr>
        <p:spPr>
          <a:xfrm>
            <a:off x="5766337" y="4292046"/>
            <a:ext cx="1321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NLLLoss</a:t>
            </a:r>
          </a:p>
        </p:txBody>
      </p:sp>
      <p:cxnSp>
        <p:nvCxnSpPr>
          <p:cNvPr id="553" name="Shape 553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554" name="Shape 554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555" name="Shape 555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556" name="Shape 556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557" name="Shape 5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Shape 558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559" name="Shape 559"/>
          <p:cNvSpPr/>
          <p:nvPr/>
        </p:nvSpPr>
        <p:spPr>
          <a:xfrm>
            <a:off x="57936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NLLLoss</a:t>
            </a:r>
          </a:p>
        </p:txBody>
      </p:sp>
      <p:sp>
        <p:nvSpPr>
          <p:cNvPr id="560" name="Shape 56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(log)Softmax + NLLLoss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input</a:t>
            </a:r>
          </a:p>
        </p:txBody>
      </p:sp>
      <p:sp>
        <p:nvSpPr>
          <p:cNvPr id="566" name="Shape 566"/>
          <p:cNvSpPr txBox="1"/>
          <p:nvPr/>
        </p:nvSpPr>
        <p:spPr>
          <a:xfrm>
            <a:off x="5018013" y="4854602"/>
            <a:ext cx="4003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https://www.youtube.com/watch?v=aircAruvnKk&amp;t=1s</a:t>
            </a:r>
          </a:p>
        </p:txBody>
      </p:sp>
      <p:pic>
        <p:nvPicPr>
          <p:cNvPr descr="Image" id="567" name="Shape 5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5825" y="1578769"/>
            <a:ext cx="2862732" cy="2847738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Shape 568"/>
          <p:cNvSpPr txBox="1"/>
          <p:nvPr/>
        </p:nvSpPr>
        <p:spPr>
          <a:xfrm>
            <a:off x="4342300" y="2814761"/>
            <a:ext cx="24786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28x28 pixels = 784 </a:t>
            </a:r>
          </a:p>
        </p:txBody>
      </p:sp>
      <p:pic>
        <p:nvPicPr>
          <p:cNvPr descr="Image" id="569" name="Shape 5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7175" y="1020216"/>
            <a:ext cx="928421" cy="9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hape 57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</a:p>
        </p:txBody>
      </p:sp>
      <p:pic>
        <p:nvPicPr>
          <p:cNvPr descr="Image" id="575" name="Shape 5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7581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6" name="Shape 5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6769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7" name="Shape 5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5956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8" name="Shape 5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5144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9" name="Shape 5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2021" y="1493044"/>
            <a:ext cx="127203" cy="2805152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Shape 580"/>
          <p:cNvSpPr/>
          <p:nvPr/>
        </p:nvSpPr>
        <p:spPr>
          <a:xfrm>
            <a:off x="1331795" y="1457325"/>
            <a:ext cx="55143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81" name="Shape 581"/>
          <p:cNvGrpSpPr/>
          <p:nvPr/>
        </p:nvGrpSpPr>
        <p:grpSpPr>
          <a:xfrm>
            <a:off x="3549463" y="4385869"/>
            <a:ext cx="1122413" cy="489843"/>
            <a:chOff x="-1" y="-1"/>
            <a:chExt cx="2993100" cy="1306247"/>
          </a:xfrm>
        </p:grpSpPr>
        <p:pic>
          <p:nvPicPr>
            <p:cNvPr descr="Image" id="582" name="Shape 58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215936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3" name="Shape 583"/>
            <p:cNvSpPr txBox="1"/>
            <p:nvPr/>
          </p:nvSpPr>
          <p:spPr>
            <a:xfrm>
              <a:off x="-1" y="679846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</a:p>
          </p:txBody>
        </p:sp>
      </p:grpSp>
      <p:grpSp>
        <p:nvGrpSpPr>
          <p:cNvPr id="584" name="Shape 584"/>
          <p:cNvGrpSpPr/>
          <p:nvPr/>
        </p:nvGrpSpPr>
        <p:grpSpPr>
          <a:xfrm>
            <a:off x="6185756" y="4339434"/>
            <a:ext cx="1012388" cy="582711"/>
            <a:chOff x="0" y="-1"/>
            <a:chExt cx="2699700" cy="1553897"/>
          </a:xfrm>
        </p:grpSpPr>
        <p:pic>
          <p:nvPicPr>
            <p:cNvPr descr="Image" id="585" name="Shape 58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069225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6" name="Shape 586"/>
            <p:cNvSpPr txBox="1"/>
            <p:nvPr/>
          </p:nvSpPr>
          <p:spPr>
            <a:xfrm>
              <a:off x="0" y="432196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</a:p>
          </p:txBody>
        </p:sp>
      </p:grpSp>
      <p:pic>
        <p:nvPicPr>
          <p:cNvPr descr="Image" id="587" name="Shape 58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1707" y="1457325"/>
            <a:ext cx="5564410" cy="29861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88" name="Shape 58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47213" y="2006578"/>
            <a:ext cx="1551546" cy="1543421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Shape 589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https://ml4a.github.io/ml4a/looking_inside_neural_nets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Shape 59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</a:p>
        </p:txBody>
      </p:sp>
      <p:grpSp>
        <p:nvGrpSpPr>
          <p:cNvPr id="595" name="Shape 595"/>
          <p:cNvGrpSpPr/>
          <p:nvPr/>
        </p:nvGrpSpPr>
        <p:grpSpPr>
          <a:xfrm>
            <a:off x="280988" y="1604963"/>
            <a:ext cx="7862004" cy="2362238"/>
            <a:chOff x="0" y="0"/>
            <a:chExt cx="20965344" cy="6299302"/>
          </a:xfrm>
        </p:grpSpPr>
        <p:pic>
          <p:nvPicPr>
            <p:cNvPr descr="Image" id="596" name="Shape 59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20502709" cy="62993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7" name="Shape 59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604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8" name="Shape 59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88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9" name="Shape 59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573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00" name="Shape 60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557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01" name="Shape 60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0688300" y="31750"/>
              <a:ext cx="277044" cy="61095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02" name="Shape 602"/>
          <p:cNvSpPr/>
          <p:nvPr/>
        </p:nvSpPr>
        <p:spPr>
          <a:xfrm>
            <a:off x="2262775" y="1581200"/>
            <a:ext cx="55002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603" name="Shape 60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18813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4" name="Shape 60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79011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Shape 605"/>
          <p:cNvSpPr txBox="1"/>
          <p:nvPr/>
        </p:nvSpPr>
        <p:spPr>
          <a:xfrm>
            <a:off x="1425389" y="4446798"/>
            <a:ext cx="1122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Input layer 784</a:t>
            </a:r>
          </a:p>
        </p:txBody>
      </p:sp>
      <p:sp>
        <p:nvSpPr>
          <p:cNvPr id="606" name="Shape 606"/>
          <p:cNvSpPr txBox="1"/>
          <p:nvPr/>
        </p:nvSpPr>
        <p:spPr>
          <a:xfrm>
            <a:off x="7500206" y="4353929"/>
            <a:ext cx="10125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output layer 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 (labels)</a:t>
            </a:r>
          </a:p>
        </p:txBody>
      </p:sp>
      <p:pic>
        <p:nvPicPr>
          <p:cNvPr descr="Image" id="607" name="Shape 60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4747245" y="3620379"/>
            <a:ext cx="211871" cy="13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Shape 608"/>
          <p:cNvSpPr txBox="1"/>
          <p:nvPr/>
        </p:nvSpPr>
        <p:spPr>
          <a:xfrm>
            <a:off x="4326171" y="4446798"/>
            <a:ext cx="1051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Hidden layers</a:t>
            </a:r>
          </a:p>
        </p:txBody>
      </p:sp>
      <p:sp>
        <p:nvSpPr>
          <p:cNvPr id="609" name="Shape 609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Shape 61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</a:p>
        </p:txBody>
      </p:sp>
      <p:grpSp>
        <p:nvGrpSpPr>
          <p:cNvPr id="615" name="Shape 615"/>
          <p:cNvGrpSpPr/>
          <p:nvPr/>
        </p:nvGrpSpPr>
        <p:grpSpPr>
          <a:xfrm>
            <a:off x="280988" y="1604963"/>
            <a:ext cx="8231606" cy="3169604"/>
            <a:chOff x="0" y="0"/>
            <a:chExt cx="21950948" cy="8452278"/>
          </a:xfrm>
        </p:grpSpPr>
        <p:grpSp>
          <p:nvGrpSpPr>
            <p:cNvPr id="616" name="Shape 616"/>
            <p:cNvGrpSpPr/>
            <p:nvPr/>
          </p:nvGrpSpPr>
          <p:grpSpPr>
            <a:xfrm>
              <a:off x="0" y="0"/>
              <a:ext cx="20965344" cy="6299302"/>
              <a:chOff x="0" y="0"/>
              <a:chExt cx="20965344" cy="6299302"/>
            </a:xfrm>
          </p:grpSpPr>
          <p:pic>
            <p:nvPicPr>
              <p:cNvPr descr="Image" id="617" name="Shape 61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20502709" cy="629930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18" name="Shape 61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604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19" name="Shape 61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1588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0" name="Shape 62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4573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1" name="Shape 62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7557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2" name="Shape 62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20688300" y="31750"/>
                <a:ext cx="277044" cy="610955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623" name="Shape 62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20320474" y="6146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4" name="Shape 624"/>
            <p:cNvSpPr txBox="1"/>
            <p:nvPr/>
          </p:nvSpPr>
          <p:spPr>
            <a:xfrm>
              <a:off x="3051737" y="7578228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</a:p>
          </p:txBody>
        </p:sp>
        <p:sp>
          <p:nvSpPr>
            <p:cNvPr id="625" name="Shape 625"/>
            <p:cNvSpPr txBox="1"/>
            <p:nvPr/>
          </p:nvSpPr>
          <p:spPr>
            <a:xfrm>
              <a:off x="19251248" y="7330578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</a:p>
          </p:txBody>
        </p:sp>
        <p:pic>
          <p:nvPicPr>
            <p:cNvPr descr="Image" id="626" name="Shape 62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43946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27" name="Shape 62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79760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8" name="Shape 628"/>
            <p:cNvSpPr txBox="1"/>
            <p:nvPr/>
          </p:nvSpPr>
          <p:spPr>
            <a:xfrm>
              <a:off x="68426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</a:p>
          </p:txBody>
        </p:sp>
        <p:pic>
          <p:nvPicPr>
            <p:cNvPr descr="Image" id="629" name="Shape 62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09732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0" name="Shape 630"/>
            <p:cNvSpPr txBox="1"/>
            <p:nvPr/>
          </p:nvSpPr>
          <p:spPr>
            <a:xfrm>
              <a:off x="98398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</a:p>
          </p:txBody>
        </p:sp>
        <p:pic>
          <p:nvPicPr>
            <p:cNvPr descr="Image" id="631" name="Shape 631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39704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2" name="Shape 632"/>
            <p:cNvSpPr txBox="1"/>
            <p:nvPr/>
          </p:nvSpPr>
          <p:spPr>
            <a:xfrm>
              <a:off x="12887837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</a:p>
          </p:txBody>
        </p:sp>
        <p:pic>
          <p:nvPicPr>
            <p:cNvPr descr="Image" id="633" name="Shape 63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6815274" y="62476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4" name="Shape 634"/>
            <p:cNvSpPr txBox="1"/>
            <p:nvPr/>
          </p:nvSpPr>
          <p:spPr>
            <a:xfrm>
              <a:off x="15681838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</a:t>
              </a:r>
              <a:r>
                <a:rPr b="1" lang="en" sz="1200">
                  <a:latin typeface="Helvetica Neue"/>
                  <a:ea typeface="Helvetica Neue"/>
                  <a:cs typeface="Helvetica Neue"/>
                  <a:sym typeface="Helvetica Neue"/>
                </a:rPr>
                <a:t>4</a:t>
              </a: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: 120 </a:t>
              </a:r>
            </a:p>
          </p:txBody>
        </p:sp>
      </p:grpSp>
      <p:sp>
        <p:nvSpPr>
          <p:cNvPr id="635" name="Shape 635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Shape 64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</a:p>
        </p:txBody>
      </p:sp>
      <p:grpSp>
        <p:nvGrpSpPr>
          <p:cNvPr id="641" name="Shape 641"/>
          <p:cNvGrpSpPr/>
          <p:nvPr/>
        </p:nvGrpSpPr>
        <p:grpSpPr>
          <a:xfrm>
            <a:off x="1648284" y="1388831"/>
            <a:ext cx="5311127" cy="1595795"/>
            <a:chOff x="0" y="0"/>
            <a:chExt cx="14163006" cy="4255454"/>
          </a:xfrm>
        </p:grpSpPr>
        <p:pic>
          <p:nvPicPr>
            <p:cNvPr descr="Image" id="642" name="Shape 6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13850476" cy="42554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3" name="Shape 64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81254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4" name="Shape 64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2870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5" name="Shape 64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84486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6" name="Shape 64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86102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7" name="Shape 64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3975850" y="21448"/>
              <a:ext cx="187156" cy="412727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8" name="Shape 648"/>
          <p:cNvSpPr txBox="1"/>
          <p:nvPr/>
        </p:nvSpPr>
        <p:spPr>
          <a:xfrm>
            <a:off x="-462546" y="3092648"/>
            <a:ext cx="7450500" cy="12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4318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649" name="Shape 649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https://ml4a.github.io/ml4a/looking_inside_neural_nets</a:t>
            </a:r>
          </a:p>
        </p:txBody>
      </p:sp>
      <p:pic>
        <p:nvPicPr>
          <p:cNvPr descr="Image" id="650" name="Shape 65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</a:p>
        </p:txBody>
      </p:sp>
      <p:pic>
        <p:nvPicPr>
          <p:cNvPr descr="Image" id="656" name="Shape 6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Shape 657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# No need activation</a:t>
            </a:r>
          </a:p>
        </p:txBody>
      </p:sp>
      <p:grpSp>
        <p:nvGrpSpPr>
          <p:cNvPr id="658" name="Shape 658"/>
          <p:cNvGrpSpPr/>
          <p:nvPr/>
        </p:nvGrpSpPr>
        <p:grpSpPr>
          <a:xfrm>
            <a:off x="3830432" y="2043884"/>
            <a:ext cx="5186911" cy="2054241"/>
            <a:chOff x="0" y="0"/>
            <a:chExt cx="13831762" cy="5326007"/>
          </a:xfrm>
        </p:grpSpPr>
        <p:grpSp>
          <p:nvGrpSpPr>
            <p:cNvPr id="659" name="Shape 659"/>
            <p:cNvGrpSpPr/>
            <p:nvPr/>
          </p:nvGrpSpPr>
          <p:grpSpPr>
            <a:xfrm>
              <a:off x="0" y="0"/>
              <a:ext cx="13210863" cy="3969371"/>
              <a:chOff x="0" y="0"/>
              <a:chExt cx="13210863" cy="3969371"/>
            </a:xfrm>
          </p:grpSpPr>
          <p:pic>
            <p:nvPicPr>
              <p:cNvPr descr="Image" id="660" name="Shape 66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0" y="0"/>
                <a:ext cx="12919346" cy="396937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1" name="Shape 661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5421784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2" name="Shape 66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7302403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3" name="Shape 663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9183022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4" name="Shape 664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11063640" y="3065008"/>
                <a:ext cx="348134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5" name="Shape 665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3036289" y="20006"/>
                <a:ext cx="174574" cy="384980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666" name="Shape 66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2804512" y="3872808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7" name="Shape 667"/>
            <p:cNvSpPr txBox="1"/>
            <p:nvPr/>
          </p:nvSpPr>
          <p:spPr>
            <a:xfrm>
              <a:off x="1922987" y="4775258"/>
              <a:ext cx="18861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</a:p>
          </p:txBody>
        </p:sp>
        <p:sp>
          <p:nvSpPr>
            <p:cNvPr id="668" name="Shape 668"/>
            <p:cNvSpPr txBox="1"/>
            <p:nvPr/>
          </p:nvSpPr>
          <p:spPr>
            <a:xfrm>
              <a:off x="12130762" y="4619207"/>
              <a:ext cx="1701000" cy="70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</a:p>
          </p:txBody>
        </p:sp>
        <p:pic>
          <p:nvPicPr>
            <p:cNvPr descr="Image" id="669" name="Shape 669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2769209" y="3952834"/>
              <a:ext cx="356017" cy="13041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70" name="Shape 67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5025952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1" name="Shape 671"/>
            <p:cNvSpPr txBox="1"/>
            <p:nvPr/>
          </p:nvSpPr>
          <p:spPr>
            <a:xfrm>
              <a:off x="4311741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</a:p>
          </p:txBody>
        </p:sp>
        <p:pic>
          <p:nvPicPr>
            <p:cNvPr descr="Image" id="672" name="Shape 67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6914574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3" name="Shape 673"/>
            <p:cNvSpPr txBox="1"/>
            <p:nvPr/>
          </p:nvSpPr>
          <p:spPr>
            <a:xfrm>
              <a:off x="6200363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</a:p>
          </p:txBody>
        </p:sp>
        <p:pic>
          <p:nvPicPr>
            <p:cNvPr descr="Image" id="674" name="Shape 67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8803195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5" name="Shape 675"/>
            <p:cNvSpPr txBox="1"/>
            <p:nvPr/>
          </p:nvSpPr>
          <p:spPr>
            <a:xfrm>
              <a:off x="812099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</a:p>
          </p:txBody>
        </p:sp>
        <p:pic>
          <p:nvPicPr>
            <p:cNvPr descr="Image" id="676" name="Shape 67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0595785" y="3936829"/>
              <a:ext cx="356016" cy="13041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7" name="Shape 677"/>
            <p:cNvSpPr txBox="1"/>
            <p:nvPr/>
          </p:nvSpPr>
          <p:spPr>
            <a:xfrm>
              <a:off x="988157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120 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Shape 682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</a:p>
        </p:txBody>
      </p:sp>
      <p:sp>
        <p:nvSpPr>
          <p:cNvPr id="683" name="Shape 683"/>
          <p:cNvSpPr txBox="1"/>
          <p:nvPr/>
        </p:nvSpPr>
        <p:spPr>
          <a:xfrm>
            <a:off x="3821250" y="1583075"/>
            <a:ext cx="5056800" cy="1684200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lang="en" sz="1100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…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data, target = Variable(data),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optimizer.zero_grad()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loss = </a:t>
            </a:r>
            <a:r>
              <a:rPr b="1" lang="en" sz="11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</a:p>
          <a:p>
            <a:pPr indent="1778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loss.backward()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optimizer.step()</a:t>
            </a:r>
          </a:p>
        </p:txBody>
      </p:sp>
      <p:pic>
        <p:nvPicPr>
          <p:cNvPr descr="Image" id="684" name="Shape 6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Shape 685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# No need activation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Shape 690"/>
          <p:cNvSpPr txBox="1"/>
          <p:nvPr>
            <p:ph type="title"/>
          </p:nvPr>
        </p:nvSpPr>
        <p:spPr>
          <a:xfrm>
            <a:off x="2917650" y="44038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Softmax</a:t>
            </a:r>
          </a:p>
        </p:txBody>
      </p:sp>
      <p:sp>
        <p:nvSpPr>
          <p:cNvPr id="691" name="Shape 691"/>
          <p:cNvSpPr txBox="1"/>
          <p:nvPr/>
        </p:nvSpPr>
        <p:spPr>
          <a:xfrm>
            <a:off x="143975" y="76200"/>
            <a:ext cx="4605000" cy="4992900"/>
          </a:xfrm>
          <a:prstGeom prst="rect">
            <a:avLst/>
          </a:prstGeom>
          <a:noFill/>
          <a:ln cap="flat" cmpd="sng" w="12700">
            <a:solidFill>
              <a:srgbClr val="4A86E8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700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57142"/>
              <a:buFont typeface="Arial"/>
              <a:buNone/>
            </a:pP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</a:p>
        </p:txBody>
      </p:sp>
      <p:pic>
        <p:nvPicPr>
          <p:cNvPr descr="Image" id="692" name="Shape 6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97" name="Shape 6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7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Shape 698"/>
          <p:cNvSpPr txBox="1"/>
          <p:nvPr>
            <p:ph type="title"/>
          </p:nvPr>
        </p:nvSpPr>
        <p:spPr>
          <a:xfrm>
            <a:off x="5232708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</a:p>
        </p:txBody>
      </p:sp>
      <p:pic>
        <p:nvPicPr>
          <p:cNvPr descr="Image" id="699" name="Shape 69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Shape 700"/>
          <p:cNvSpPr txBox="1"/>
          <p:nvPr/>
        </p:nvSpPr>
        <p:spPr>
          <a:xfrm>
            <a:off x="143975" y="76200"/>
            <a:ext cx="4605000" cy="4992900"/>
          </a:xfrm>
          <a:prstGeom prst="rect">
            <a:avLst/>
          </a:prstGeom>
          <a:noFill/>
          <a:ln cap="flat" cmpd="sng" w="12700">
            <a:solidFill>
              <a:srgbClr val="4A86E8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700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57142"/>
              <a:buFont typeface="Arial"/>
              <a:buNone/>
            </a:pP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31" name="Shape 2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32" name="Shape 2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  <p:pic>
        <p:nvPicPr>
          <p:cNvPr descr="Image" id="234" name="Shape 2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Shape 235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rIns="26775" wrap="square" tIns="267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05" name="Shape 7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363" y="166688"/>
            <a:ext cx="2519498" cy="1662708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Shape 706"/>
          <p:cNvSpPr txBox="1"/>
          <p:nvPr/>
        </p:nvSpPr>
        <p:spPr>
          <a:xfrm>
            <a:off x="3153118" y="256580"/>
            <a:ext cx="5706000" cy="14871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707" name="Shape 707"/>
          <p:cNvSpPr txBox="1"/>
          <p:nvPr/>
        </p:nvSpPr>
        <p:spPr>
          <a:xfrm>
            <a:off x="3153119" y="2078236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</a:p>
        </p:txBody>
      </p:sp>
      <p:sp>
        <p:nvSpPr>
          <p:cNvPr id="708" name="Shape 708"/>
          <p:cNvSpPr txBox="1"/>
          <p:nvPr/>
        </p:nvSpPr>
        <p:spPr>
          <a:xfrm>
            <a:off x="3153119" y="2637829"/>
            <a:ext cx="5706000" cy="2325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b="1" i="1" lang="en" sz="11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torch.max(output.data</a:t>
            </a:r>
            <a:r>
              <a:rPr b="1" lang="en" sz="1100">
                <a:latin typeface="Consolas"/>
                <a:ea typeface="Consolas"/>
                <a:cs typeface="Consolas"/>
                <a:sym typeface="Consolas"/>
              </a:rPr>
              <a:t>, 1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b="1"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test_loss, correct,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13" name="Shape 7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363" y="166688"/>
            <a:ext cx="2519498" cy="1662708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Shape 714"/>
          <p:cNvSpPr txBox="1"/>
          <p:nvPr/>
        </p:nvSpPr>
        <p:spPr>
          <a:xfrm>
            <a:off x="3153118" y="256580"/>
            <a:ext cx="5706000" cy="14871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715" name="Shape 715"/>
          <p:cNvSpPr txBox="1"/>
          <p:nvPr/>
        </p:nvSpPr>
        <p:spPr>
          <a:xfrm>
            <a:off x="3153119" y="2078236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</a:p>
        </p:txBody>
      </p:sp>
      <p:sp>
        <p:nvSpPr>
          <p:cNvPr id="716" name="Shape 716"/>
          <p:cNvSpPr txBox="1"/>
          <p:nvPr/>
        </p:nvSpPr>
        <p:spPr>
          <a:xfrm>
            <a:off x="4146575" y="2485525"/>
            <a:ext cx="4865100" cy="24777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torch.max(output.data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, 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test_loss, correct,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</a:p>
        </p:txBody>
      </p:sp>
      <p:sp>
        <p:nvSpPr>
          <p:cNvPr id="717" name="Shape 717"/>
          <p:cNvSpPr txBox="1"/>
          <p:nvPr/>
        </p:nvSpPr>
        <p:spPr>
          <a:xfrm>
            <a:off x="43825" y="3182025"/>
            <a:ext cx="3916500" cy="1487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 = Variable(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torch.Tensor([[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0.9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</a:t>
            </a: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torch.max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returns both the max values and indices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Y_pred_val, Y_pred_idx = 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             torch.max(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Y_pred_scores.data,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1000">
              <a:solidFill>
                <a:srgbClr val="0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Y_pred_idx = </a:t>
            </a: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torch.max(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Y_pred_scores.data,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)[1]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 txBox="1"/>
          <p:nvPr/>
        </p:nvSpPr>
        <p:spPr>
          <a:xfrm>
            <a:off x="95910" y="75604"/>
            <a:ext cx="5292900" cy="4992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9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ct val="25000"/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output.data.max(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keepdim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’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format(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test_loss, correct,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SzPct val="25000"/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train(epoch)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test()</a:t>
            </a:r>
          </a:p>
        </p:txBody>
      </p:sp>
      <p:pic>
        <p:nvPicPr>
          <p:cNvPr descr="Image" id="723" name="Shape 7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9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Shape 724"/>
          <p:cNvSpPr txBox="1"/>
          <p:nvPr>
            <p:ph type="title"/>
          </p:nvPr>
        </p:nvSpPr>
        <p:spPr>
          <a:xfrm>
            <a:off x="5813733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</a:p>
        </p:txBody>
      </p:sp>
      <p:sp>
        <p:nvSpPr>
          <p:cNvPr id="725" name="Shape 725"/>
          <p:cNvSpPr txBox="1"/>
          <p:nvPr/>
        </p:nvSpPr>
        <p:spPr>
          <a:xfrm>
            <a:off x="5477450" y="1355250"/>
            <a:ext cx="3575400" cy="37086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[0/60000 (0%)]	Loss: 2.313209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[640/60000 (1%)]	Loss: 2.303560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[1280/60000 (2%)]	Loss: 2.296464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[1920/60000 (3%)]	Loss: 2.297758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[2560/60000 (4%)]	Loss: 2.308579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[3200/60000 (5%)]	Loss: 2.300100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[3840/60000 (6%)]	Loss: 2.300800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[4480/60000 (7%)]	Loss: 2.301295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[5120/60000 (9%)]	Loss: 2.295039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...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[51200/60000 (85%)]	Loss: 0.069267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[51840/60000 (86%)]	Loss: 0.044378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[52480/60000 (87%)]	Loss: 0.163481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[53120/60000 (88%)]	Loss: 0.243676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[53760/60000 (90%)]	Loss: 0.045024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[54400/60000 (91%)]	Loss: 0.064958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[55040/60000 (92%)]	Loss: 0.071447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[55680/60000 (93%)]	Loss: 0.043712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[56320/60000 (94%)]	Loss: 0.099484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[56960/60000 (95%)]	Loss: 0.159727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[57600/60000 (96%)]	Loss: 0.109291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[58240/60000 (97%)]	Loss: 0.116370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[58880/60000 (98%)]	Loss: 0.127303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[59520/60000 (99%)]	Loss: 0.030254</a:t>
            </a: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t/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98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2222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Test set: Average loss: -12.1596, Accuracy: 9697/10000 (</a:t>
            </a: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97</a:t>
            </a: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%)</a:t>
            </a: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t/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Shape 730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731" name="Shape 731"/>
          <p:cNvSpPr/>
          <p:nvPr/>
        </p:nvSpPr>
        <p:spPr>
          <a:xfrm>
            <a:off x="5530349" y="1767711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pic>
        <p:nvPicPr>
          <p:cNvPr descr="Image" id="732" name="Shape 7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61850" y="2117099"/>
            <a:ext cx="357425" cy="460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3" name="Shape 733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cxnSp>
        <p:nvCxnSpPr>
          <p:cNvPr id="734" name="Shape 734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735" name="Shape 735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736" name="Shape 736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Multiple label prediction?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i="1" lang="en" sz="3000"/>
              <a:t>Just use CrossEntropyLoss</a:t>
            </a:r>
            <a:r>
              <a:rPr lang="en"/>
              <a:t>!</a:t>
            </a:r>
          </a:p>
        </p:txBody>
      </p:sp>
      <p:sp>
        <p:nvSpPr>
          <p:cNvPr id="737" name="Shape 737"/>
          <p:cNvSpPr txBox="1"/>
          <p:nvPr/>
        </p:nvSpPr>
        <p:spPr>
          <a:xfrm>
            <a:off x="5324670" y="4292050"/>
            <a:ext cx="1915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CrossEntropyLoss</a:t>
            </a:r>
          </a:p>
        </p:txBody>
      </p:sp>
      <p:cxnSp>
        <p:nvCxnSpPr>
          <p:cNvPr id="738" name="Shape 738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739" name="Shape 739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740" name="Shape 740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741" name="Shape 741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742" name="Shape 7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Shape 743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744" name="Shape 744"/>
          <p:cNvSpPr/>
          <p:nvPr/>
        </p:nvSpPr>
        <p:spPr>
          <a:xfrm>
            <a:off x="5367724" y="3380850"/>
            <a:ext cx="1692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CrossEntropyLoss</a:t>
            </a:r>
          </a:p>
        </p:txBody>
      </p:sp>
      <p:pic>
        <p:nvPicPr>
          <p:cNvPr descr="Image" id="745" name="Shape 7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Shape 75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rIns="34275" wrap="square" tIns="342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Exercise</a:t>
            </a:r>
            <a:r>
              <a:rPr lang="en"/>
              <a:t> 9-2</a:t>
            </a:r>
          </a:p>
        </p:txBody>
      </p:sp>
      <p:sp>
        <p:nvSpPr>
          <p:cNvPr id="751" name="Shape 751"/>
          <p:cNvSpPr txBox="1"/>
          <p:nvPr>
            <p:ph idx="1" type="body"/>
          </p:nvPr>
        </p:nvSpPr>
        <p:spPr>
          <a:xfrm>
            <a:off x="495450" y="1595074"/>
            <a:ext cx="8081400" cy="2810700"/>
          </a:xfrm>
          <a:prstGeom prst="rect">
            <a:avLst/>
          </a:prstGeom>
        </p:spPr>
        <p:txBody>
          <a:bodyPr anchorCtr="0" anchor="ctr" bIns="34275" lIns="34275" rIns="34275" wrap="square" tIns="3427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2400"/>
              <a:t>Build a </a:t>
            </a:r>
            <a:r>
              <a:rPr lang="en" sz="2400"/>
              <a:t>classifier</a:t>
            </a:r>
            <a:r>
              <a:rPr lang="en" sz="2400"/>
              <a:t> for Otto Group Product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https://www.kaggle.com/c/otto-group-product-classification-challenge/data</a:t>
            </a:r>
            <a:r>
              <a:rPr lang="en" sz="1800"/>
              <a:t> 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800"/>
              <a:t>Use train.csv.zip (1.59 MB)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lang="en" sz="2400"/>
              <a:t>Use DataLoader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56" name="Shape 7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57" name="Shape 7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Shape 758"/>
          <p:cNvSpPr txBox="1"/>
          <p:nvPr/>
        </p:nvSpPr>
        <p:spPr>
          <a:xfrm>
            <a:off x="4459700" y="2022550"/>
            <a:ext cx="37416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ct val="25000"/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10: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CNN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431625" y="2308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MNIST: 10 labels</a:t>
            </a:r>
          </a:p>
        </p:txBody>
      </p:sp>
      <p:pic>
        <p:nvPicPr>
          <p:cNvPr descr="Image" id="242" name="Shape 2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3545" y="1695905"/>
            <a:ext cx="3854899" cy="2981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labels: 10 outputs</a:t>
            </a:r>
          </a:p>
        </p:txBody>
      </p:sp>
      <p:cxnSp>
        <p:nvCxnSpPr>
          <p:cNvPr id="248" name="Shape 248"/>
          <p:cNvCxnSpPr/>
          <p:nvPr/>
        </p:nvCxnSpPr>
        <p:spPr>
          <a:xfrm>
            <a:off x="1914369" y="2342782"/>
            <a:ext cx="2040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49" name="Shape 249"/>
          <p:cNvSpPr/>
          <p:nvPr/>
        </p:nvSpPr>
        <p:spPr>
          <a:xfrm>
            <a:off x="2174070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250" name="Shape 250"/>
          <p:cNvSpPr/>
          <p:nvPr/>
        </p:nvSpPr>
        <p:spPr>
          <a:xfrm>
            <a:off x="3180877" y="2012231"/>
            <a:ext cx="726600" cy="660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251" name="Shape 251"/>
          <p:cNvCxnSpPr/>
          <p:nvPr/>
        </p:nvCxnSpPr>
        <p:spPr>
          <a:xfrm>
            <a:off x="3994545" y="2342782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52" name="Shape 2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668" y="2254974"/>
            <a:ext cx="203917" cy="175618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Shape 253"/>
          <p:cNvSpPr/>
          <p:nvPr/>
        </p:nvSpPr>
        <p:spPr>
          <a:xfrm>
            <a:off x="4998945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254" name="Shape 254"/>
          <p:cNvCxnSpPr/>
          <p:nvPr/>
        </p:nvCxnSpPr>
        <p:spPr>
          <a:xfrm>
            <a:off x="6784205" y="2342783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55" name="Shape 255"/>
          <p:cNvSpPr txBox="1"/>
          <p:nvPr/>
        </p:nvSpPr>
        <p:spPr>
          <a:xfrm>
            <a:off x="4623420" y="2187235"/>
            <a:ext cx="2106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pic>
        <p:nvPicPr>
          <p:cNvPr descr="Image" id="256" name="Shape 2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0020" y="2186619"/>
            <a:ext cx="240915" cy="31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/>
          <p:nvPr/>
        </p:nvSpPr>
        <p:spPr>
          <a:xfrm>
            <a:off x="5975927" y="2012344"/>
            <a:ext cx="726600" cy="660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Gill Sans"/>
              <a:buNone/>
            </a:pPr>
            <a:r>
              <a:rPr lang="en">
                <a:solidFill>
                  <a:schemeClr val="dk1"/>
                </a:solidFill>
              </a:rPr>
              <a:t>10 labels: 10 outputs</a:t>
            </a:r>
          </a:p>
        </p:txBody>
      </p:sp>
      <p:sp>
        <p:nvSpPr>
          <p:cNvPr id="263" name="Shape 263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264" name="Shape 264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65" name="Shape 2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Shape 266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267" name="Shape 267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68" name="Shape 268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269" name="Shape 269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70" name="Shape 270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272" name="Shape 272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cxnSp>
        <p:nvCxnSpPr>
          <p:cNvPr id="273" name="Shape 273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74" name="Shape 274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275" name="Shape 275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276" name="Shape 276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77" name="Shape 2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Shape 278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</a:p>
        </p:txBody>
      </p:sp>
      <p:sp>
        <p:nvSpPr>
          <p:cNvPr id="284" name="Shape 284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285" name="Shape 285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286" name="Shape 2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Shape 287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288" name="Shape 288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89" name="Shape 289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290" name="Shape 290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91" name="Shape 291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292" name="Shape 292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pic>
        <p:nvPicPr>
          <p:cNvPr descr="Image" id="293" name="Shape 29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94" name="Shape 29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Shape 295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96" name="Shape 29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Shape 297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cxnSp>
        <p:nvCxnSpPr>
          <p:cNvPr id="298" name="Shape 298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299" name="Shape 299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300" name="Shape 300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301" name="Shape 301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02" name="Shape 30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Shape 303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pic>
        <p:nvPicPr>
          <p:cNvPr id="304" name="Shape 30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</a:p>
        </p:txBody>
      </p:sp>
      <p:sp>
        <p:nvSpPr>
          <p:cNvPr id="310" name="Shape 310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311" name="Shape 31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12" name="Shape 3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314" name="Shape 31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15" name="Shape 315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316" name="Shape 316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17" name="Shape 317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318" name="Shape 318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grpSp>
        <p:nvGrpSpPr>
          <p:cNvPr id="319" name="Shape 319"/>
          <p:cNvGrpSpPr/>
          <p:nvPr/>
        </p:nvGrpSpPr>
        <p:grpSpPr>
          <a:xfrm>
            <a:off x="5457725" y="3189446"/>
            <a:ext cx="2575788" cy="1772782"/>
            <a:chOff x="507552" y="0"/>
            <a:chExt cx="6868769" cy="4727420"/>
          </a:xfrm>
        </p:grpSpPr>
        <p:pic>
          <p:nvPicPr>
            <p:cNvPr descr="Image" id="320" name="Shape 3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7552" y="0"/>
              <a:ext cx="6471015" cy="31772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321" name="Shape 32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296719" y="3583752"/>
              <a:ext cx="2079602" cy="11436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322" name="Shape 32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220329" y="2668998"/>
              <a:ext cx="1805196" cy="8274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3" name="Shape 323"/>
            <p:cNvSpPr/>
            <p:nvPr/>
          </p:nvSpPr>
          <p:spPr>
            <a:xfrm>
              <a:off x="3054891" y="3112988"/>
              <a:ext cx="602700" cy="401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26775" lIns="26775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Image" id="324" name="Shape 32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371321" y="3222276"/>
              <a:ext cx="269400" cy="18317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Image" id="325" name="Shape 3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26" name="Shape 3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28" name="Shape 3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Shape 329"/>
          <p:cNvSpPr/>
          <p:nvPr/>
        </p:nvSpPr>
        <p:spPr>
          <a:xfrm>
            <a:off x="6610350" y="3543448"/>
            <a:ext cx="345600" cy="4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0" name="Shape 330"/>
          <p:cNvSpPr txBox="1"/>
          <p:nvPr/>
        </p:nvSpPr>
        <p:spPr>
          <a:xfrm>
            <a:off x="6689075" y="3626198"/>
            <a:ext cx="18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sp>
        <p:nvSpPr>
          <p:cNvPr id="331" name="Shape 331"/>
          <p:cNvSpPr/>
          <p:nvPr/>
        </p:nvSpPr>
        <p:spPr>
          <a:xfrm>
            <a:off x="7319963" y="3099621"/>
            <a:ext cx="10953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32" name="Shape 3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35044" y="3552973"/>
            <a:ext cx="1447011" cy="35773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Shape 333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cxnSp>
        <p:nvCxnSpPr>
          <p:cNvPr id="334" name="Shape 334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35" name="Shape 335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336" name="Shape 336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337" name="Shape 337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38" name="Shape 33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Shape 339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pic>
        <p:nvPicPr>
          <p:cNvPr id="340" name="Shape 34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Shape 3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10162" y="4627100"/>
            <a:ext cx="2766124" cy="45458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Shape 342"/>
          <p:cNvSpPr/>
          <p:nvPr/>
        </p:nvSpPr>
        <p:spPr>
          <a:xfrm>
            <a:off x="6500829" y="4166425"/>
            <a:ext cx="14469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43" name="Shape 34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678709" y="4304325"/>
            <a:ext cx="1388741" cy="307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Shape 34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639850" y="4201975"/>
            <a:ext cx="1277025" cy="5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Probability</a:t>
            </a:r>
          </a:p>
        </p:txBody>
      </p:sp>
      <p:sp>
        <p:nvSpPr>
          <p:cNvPr id="350" name="Shape 350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cxnSp>
        <p:nvCxnSpPr>
          <p:cNvPr id="351" name="Shape 35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52" name="Shape 3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Shape 35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</a:p>
        </p:txBody>
      </p:sp>
      <p:cxnSp>
        <p:nvCxnSpPr>
          <p:cNvPr id="354" name="Shape 35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55" name="Shape 355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</a:p>
        </p:txBody>
      </p:sp>
      <p:cxnSp>
        <p:nvCxnSpPr>
          <p:cNvPr id="356" name="Shape 356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57" name="Shape 357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</a:p>
        </p:txBody>
      </p:sp>
      <p:sp>
        <p:nvSpPr>
          <p:cNvPr id="358" name="Shape 358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  <p:sp>
        <p:nvSpPr>
          <p:cNvPr id="359" name="Shape 359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</p:txBody>
      </p:sp>
      <p:cxnSp>
        <p:nvCxnSpPr>
          <p:cNvPr id="360" name="Shape 360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sp>
        <p:nvSpPr>
          <p:cNvPr id="361" name="Shape 361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</a:p>
        </p:txBody>
      </p:sp>
      <p:sp>
        <p:nvSpPr>
          <p:cNvPr id="362" name="Shape 362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</a:p>
        </p:txBody>
      </p:sp>
      <p:cxnSp>
        <p:nvCxnSpPr>
          <p:cNvPr id="363" name="Shape 363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med" w="med" type="none"/>
            <a:tailEnd len="lg" w="lg" type="triangle"/>
          </a:ln>
        </p:spPr>
      </p:cxnSp>
      <p:pic>
        <p:nvPicPr>
          <p:cNvPr descr="Image" id="364" name="Shape 3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Shape 365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